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Montserrat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44d76bb52b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44d76bb52b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44d76bb52b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44d76bb52b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44d76bb52b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44d76bb52b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44d76bb52b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44d76bb52b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44d76bb52b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44d76bb52b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44d76bb52b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44d76bb52b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44d76bb52b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44d76bb52b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44d76bb52b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44d76bb52b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44d76bb52b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44d76bb52b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a32a1f32f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a32a1f32f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44d76bb52b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44d76bb52b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44d76bb52b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44d76bb52b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44d76bb52b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44d76bb52b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44d76bb52b_0_4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44d76bb52b_0_4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44d76bb52b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44d76bb52b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44d76bb52b_0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44d76bb52b_0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44d76bb52b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44d76bb52b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44d76bb52b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44d76bb52b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44d76bb52b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44d76bb52b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4d76bb52b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44d76bb52b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44d76bb52b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44d76bb52b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44d76bb52b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44d76bb52b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44d76bb52b_0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44d76bb52b_0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44d76bb52b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44d76bb52b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youtu.be/1IsL6g2ixak" TargetMode="External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youtu.be/1IsL6g2ixak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WTF is MVC?</a:t>
            </a:r>
            <a:endParaRPr b="1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7510275" y="3924925"/>
            <a:ext cx="1500600" cy="6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Daniel Hyres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#100Devs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August 23rd, 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10525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MODEL</a:t>
            </a:r>
            <a:r>
              <a:rPr b="1" lang="en" sz="23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300">
                <a:latin typeface="Lato"/>
                <a:ea typeface="Lato"/>
                <a:cs typeface="Lato"/>
                <a:sym typeface="Lato"/>
              </a:rPr>
              <a:t>- </a:t>
            </a:r>
            <a:r>
              <a:rPr b="1" lang="en" sz="2300" u="sng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VIEW</a:t>
            </a:r>
            <a:r>
              <a:rPr b="1" lang="en" sz="23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300">
                <a:latin typeface="Lato"/>
                <a:ea typeface="Lato"/>
                <a:cs typeface="Lato"/>
                <a:sym typeface="Lato"/>
              </a:rPr>
              <a:t>- CONTROLLER </a:t>
            </a:r>
            <a:endParaRPr/>
          </a:p>
        </p:txBody>
      </p:sp>
      <p:sp>
        <p:nvSpPr>
          <p:cNvPr id="191" name="Google Shape;191;p22"/>
          <p:cNvSpPr txBox="1"/>
          <p:nvPr>
            <p:ph idx="1" type="body"/>
          </p:nvPr>
        </p:nvSpPr>
        <p:spPr>
          <a:xfrm>
            <a:off x="1297500" y="1307850"/>
            <a:ext cx="7393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2"/>
                </a:solidFill>
              </a:rPr>
              <a:t>VIEW</a:t>
            </a:r>
            <a:r>
              <a:rPr b="1" lang="en" sz="1500"/>
              <a:t>: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	</a:t>
            </a:r>
            <a:r>
              <a:rPr lang="en" sz="1500"/>
              <a:t>Remember: 	</a:t>
            </a:r>
            <a:r>
              <a:rPr b="1" lang="en" sz="1600"/>
              <a:t>VIEW =&gt; Client/User-side</a:t>
            </a:r>
            <a:endParaRPr b="1" sz="16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Pro-gamer tip for remembering: 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Ask yourself- Where are things </a:t>
            </a:r>
            <a:r>
              <a:rPr b="1" lang="en" sz="1500"/>
              <a:t>VIEWED, </a:t>
            </a:r>
            <a:r>
              <a:rPr lang="en" sz="1500"/>
              <a:t>and by whom? (Client!)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10525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MODEL</a:t>
            </a:r>
            <a:r>
              <a:rPr b="1" lang="en" sz="23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300">
                <a:latin typeface="Lato"/>
                <a:ea typeface="Lato"/>
                <a:cs typeface="Lato"/>
                <a:sym typeface="Lato"/>
              </a:rPr>
              <a:t>- VIEW </a:t>
            </a:r>
            <a:r>
              <a:rPr lang="en" sz="2300">
                <a:latin typeface="Lato"/>
                <a:ea typeface="Lato"/>
                <a:cs typeface="Lato"/>
                <a:sym typeface="Lato"/>
              </a:rPr>
              <a:t>- </a:t>
            </a:r>
            <a:r>
              <a:rPr b="1" lang="en" sz="2300" u="sng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CONTROLLER</a:t>
            </a:r>
            <a:r>
              <a:rPr b="1" lang="en" sz="2300" u="sng">
                <a:latin typeface="Lato"/>
                <a:ea typeface="Lato"/>
                <a:cs typeface="Lato"/>
                <a:sym typeface="Lato"/>
              </a:rPr>
              <a:t> </a:t>
            </a:r>
            <a:endParaRPr b="1" u="sng"/>
          </a:p>
        </p:txBody>
      </p:sp>
      <p:sp>
        <p:nvSpPr>
          <p:cNvPr id="197" name="Google Shape;197;p23"/>
          <p:cNvSpPr txBox="1"/>
          <p:nvPr>
            <p:ph idx="1" type="body"/>
          </p:nvPr>
        </p:nvSpPr>
        <p:spPr>
          <a:xfrm>
            <a:off x="1297500" y="1307850"/>
            <a:ext cx="7038900" cy="3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</a:rPr>
              <a:t>CONTROLLER</a:t>
            </a:r>
            <a:r>
              <a:rPr b="1" lang="en" sz="1600"/>
              <a:t>:</a:t>
            </a:r>
            <a:endParaRPr b="1"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	The ‘CONTROLLER’ component of the MVC architecture represents anything that relates to the </a:t>
            </a:r>
            <a:r>
              <a:rPr b="1" lang="en" sz="1600"/>
              <a:t>SERVER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The ‘Controller’, or Controller files, are essentially what:</a:t>
            </a:r>
            <a:endParaRPr sz="16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Process requests, i.e. CRUD requests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POST/GET/PUT/DELETE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Consists of all SERVER-SIDE logic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SPEAKS to the VIEW to explain presentation to the viewer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Processes info and talks to the DB (MODEL) if needed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Is BETWEEN the Model (DB) &amp; View (Front-end)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The Middleman!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/>
          <p:nvPr>
            <p:ph type="title"/>
          </p:nvPr>
        </p:nvSpPr>
        <p:spPr>
          <a:xfrm>
            <a:off x="10525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MODEL</a:t>
            </a:r>
            <a:r>
              <a:rPr b="1" lang="en" sz="23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300">
                <a:latin typeface="Lato"/>
                <a:ea typeface="Lato"/>
                <a:cs typeface="Lato"/>
                <a:sym typeface="Lato"/>
              </a:rPr>
              <a:t>- VIEW - </a:t>
            </a:r>
            <a:r>
              <a:rPr b="1" lang="en" sz="2300" u="sng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CONTROLLER </a:t>
            </a:r>
            <a:endParaRPr b="1" u="sng">
              <a:solidFill>
                <a:schemeClr val="accent2"/>
              </a:solidFill>
            </a:endParaRPr>
          </a:p>
        </p:txBody>
      </p:sp>
      <p:sp>
        <p:nvSpPr>
          <p:cNvPr id="203" name="Google Shape;203;p24"/>
          <p:cNvSpPr txBox="1"/>
          <p:nvPr>
            <p:ph idx="1" type="body"/>
          </p:nvPr>
        </p:nvSpPr>
        <p:spPr>
          <a:xfrm>
            <a:off x="1297500" y="1307850"/>
            <a:ext cx="7038900" cy="3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2"/>
                </a:solidFill>
              </a:rPr>
              <a:t>CONTROLLER</a:t>
            </a:r>
            <a:r>
              <a:rPr b="1" lang="en" sz="1600"/>
              <a:t>: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	Remember: 	</a:t>
            </a:r>
            <a:r>
              <a:rPr b="1" lang="en" sz="1600"/>
              <a:t>CONTROLLER =&gt; Server</a:t>
            </a:r>
            <a:endParaRPr b="1" sz="16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Pro-gamer tip for remembering: 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Remember the other two and infer what the Controller is for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/>
          <p:nvPr>
            <p:ph type="title"/>
          </p:nvPr>
        </p:nvSpPr>
        <p:spPr>
          <a:xfrm>
            <a:off x="10525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300" u="sng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MODEL</a:t>
            </a:r>
            <a:r>
              <a:rPr b="1" lang="en" sz="2300" u="sng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2300" u="sng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- VIEW - </a:t>
            </a:r>
            <a:r>
              <a:rPr b="1" lang="en" sz="2300" u="sng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CONTROLLER</a:t>
            </a:r>
            <a:r>
              <a:rPr b="1" lang="en" sz="2300" u="sng">
                <a:latin typeface="Lato"/>
                <a:ea typeface="Lato"/>
                <a:cs typeface="Lato"/>
                <a:sym typeface="Lato"/>
              </a:rPr>
              <a:t> </a:t>
            </a:r>
            <a:endParaRPr b="1" u="sng"/>
          </a:p>
        </p:txBody>
      </p:sp>
      <p:sp>
        <p:nvSpPr>
          <p:cNvPr id="209" name="Google Shape;209;p25"/>
          <p:cNvSpPr txBox="1"/>
          <p:nvPr>
            <p:ph idx="1" type="body"/>
          </p:nvPr>
        </p:nvSpPr>
        <p:spPr>
          <a:xfrm>
            <a:off x="2751900" y="975350"/>
            <a:ext cx="3640200" cy="39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All Together Now:</a:t>
            </a:r>
            <a:endParaRPr b="1"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solidFill>
                  <a:schemeClr val="accent2"/>
                </a:solidFill>
              </a:rPr>
              <a:t>Model </a:t>
            </a:r>
            <a:r>
              <a:rPr b="1" lang="en" sz="1500"/>
              <a:t>=&gt; Database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solidFill>
                  <a:schemeClr val="accent2"/>
                </a:solidFill>
              </a:rPr>
              <a:t>View</a:t>
            </a:r>
            <a:r>
              <a:rPr b="1" lang="en" sz="1500"/>
              <a:t> =&gt; Client/User-Side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solidFill>
                  <a:schemeClr val="accent2"/>
                </a:solidFill>
              </a:rPr>
              <a:t>Controller</a:t>
            </a:r>
            <a:r>
              <a:rPr b="1" lang="en" sz="1500"/>
              <a:t> =&gt; Server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/>
          <p:nvPr>
            <p:ph type="title"/>
          </p:nvPr>
        </p:nvSpPr>
        <p:spPr>
          <a:xfrm>
            <a:off x="1052550" y="382975"/>
            <a:ext cx="7038900" cy="6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300" u="sng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MODEL - VIEW - CONTROLLER </a:t>
            </a:r>
            <a:endParaRPr b="1" u="sng">
              <a:solidFill>
                <a:schemeClr val="accent2"/>
              </a:solidFill>
            </a:endParaRPr>
          </a:p>
        </p:txBody>
      </p:sp>
      <p:sp>
        <p:nvSpPr>
          <p:cNvPr id="215" name="Google Shape;215;p26"/>
          <p:cNvSpPr txBox="1"/>
          <p:nvPr>
            <p:ph idx="1" type="body"/>
          </p:nvPr>
        </p:nvSpPr>
        <p:spPr>
          <a:xfrm>
            <a:off x="683850" y="1021075"/>
            <a:ext cx="7776300" cy="39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Another way to think of it:</a:t>
            </a:r>
            <a:endParaRPr b="1" sz="1500"/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are writing code that is related to the </a:t>
            </a:r>
            <a:r>
              <a:rPr lang="en" sz="1500" u="sng"/>
              <a:t>Database</a:t>
            </a:r>
            <a:r>
              <a:rPr lang="en" sz="1500"/>
              <a:t>:</a:t>
            </a:r>
            <a:r>
              <a:rPr lang="en" sz="1500"/>
              <a:t> it goes in the </a:t>
            </a:r>
            <a:r>
              <a:rPr b="1" lang="en" sz="1600">
                <a:solidFill>
                  <a:schemeClr val="accent2"/>
                </a:solidFill>
              </a:rPr>
              <a:t>Model</a:t>
            </a:r>
            <a:endParaRPr b="1" sz="1600">
              <a:solidFill>
                <a:schemeClr val="accent2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If </a:t>
            </a:r>
            <a:r>
              <a:rPr lang="en" sz="1500"/>
              <a:t>If you are writing code that outputs </a:t>
            </a:r>
            <a:r>
              <a:rPr lang="en" sz="1500" u="sng"/>
              <a:t>Front-End</a:t>
            </a:r>
            <a:r>
              <a:rPr lang="en" sz="1500"/>
              <a:t> visible content: then it’s </a:t>
            </a:r>
            <a:r>
              <a:rPr b="1" lang="en" sz="1600">
                <a:solidFill>
                  <a:schemeClr val="accent2"/>
                </a:solidFill>
              </a:rPr>
              <a:t>View</a:t>
            </a:r>
            <a:endParaRPr sz="1600">
              <a:solidFill>
                <a:schemeClr val="accent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are writing code that relates to the </a:t>
            </a:r>
            <a:r>
              <a:rPr lang="en" sz="1500" u="sng"/>
              <a:t>Server</a:t>
            </a:r>
            <a:r>
              <a:rPr lang="en" sz="1500"/>
              <a:t>:</a:t>
            </a:r>
            <a:r>
              <a:rPr lang="en" sz="1500"/>
              <a:t> that’s the </a:t>
            </a:r>
            <a:r>
              <a:rPr b="1" lang="en" sz="1600">
                <a:solidFill>
                  <a:schemeClr val="accent2"/>
                </a:solidFill>
              </a:rPr>
              <a:t>Controller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/>
          <p:nvPr>
            <p:ph type="title"/>
          </p:nvPr>
        </p:nvSpPr>
        <p:spPr>
          <a:xfrm>
            <a:off x="1052550" y="241375"/>
            <a:ext cx="7038900" cy="7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300" u="sng">
                <a:latin typeface="Lato"/>
                <a:ea typeface="Lato"/>
                <a:cs typeface="Lato"/>
                <a:sym typeface="Lato"/>
              </a:rPr>
              <a:t>MODEL - VIEW - CONTROLLER </a:t>
            </a:r>
            <a:endParaRPr b="1" u="sng"/>
          </a:p>
        </p:txBody>
      </p:sp>
      <p:sp>
        <p:nvSpPr>
          <p:cNvPr id="221" name="Google Shape;221;p27"/>
          <p:cNvSpPr txBox="1"/>
          <p:nvPr>
            <p:ph idx="1" type="body"/>
          </p:nvPr>
        </p:nvSpPr>
        <p:spPr>
          <a:xfrm>
            <a:off x="683850" y="774450"/>
            <a:ext cx="7776300" cy="39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Helpful Diagram </a:t>
            </a:r>
            <a:r>
              <a:rPr b="1" lang="en" sz="1000"/>
              <a:t>courtesy</a:t>
            </a:r>
            <a:r>
              <a:rPr b="1" lang="en" sz="1000"/>
              <a:t> of </a:t>
            </a:r>
            <a:r>
              <a:rPr b="1" lang="en" sz="1000" u="sng">
                <a:solidFill>
                  <a:schemeClr val="hlink"/>
                </a:solidFill>
                <a:hlinkClick r:id="rId3"/>
              </a:rPr>
              <a:t>DevMarketer</a:t>
            </a:r>
            <a:r>
              <a:rPr b="1" lang="en" sz="1000"/>
              <a:t> </a:t>
            </a:r>
            <a:endParaRPr b="1" sz="1000"/>
          </a:p>
          <a:p>
            <a:pPr indent="0" lvl="0" marL="13716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851" y="1178400"/>
            <a:ext cx="7776300" cy="35223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>
            <p:ph type="title"/>
          </p:nvPr>
        </p:nvSpPr>
        <p:spPr>
          <a:xfrm>
            <a:off x="1052550" y="241375"/>
            <a:ext cx="7038900" cy="7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300" u="sng">
                <a:latin typeface="Lato"/>
                <a:ea typeface="Lato"/>
                <a:cs typeface="Lato"/>
                <a:sym typeface="Lato"/>
              </a:rPr>
              <a:t>MODEL - VIEW - CONTROLLER </a:t>
            </a:r>
            <a:endParaRPr b="1" u="sng"/>
          </a:p>
        </p:txBody>
      </p:sp>
      <p:sp>
        <p:nvSpPr>
          <p:cNvPr id="228" name="Google Shape;228;p28"/>
          <p:cNvSpPr txBox="1"/>
          <p:nvPr>
            <p:ph idx="1" type="body"/>
          </p:nvPr>
        </p:nvSpPr>
        <p:spPr>
          <a:xfrm>
            <a:off x="683850" y="774450"/>
            <a:ext cx="7776300" cy="39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Helpful Diagram courtesy of </a:t>
            </a:r>
            <a:r>
              <a:rPr b="1" lang="en" sz="1000" u="sng">
                <a:solidFill>
                  <a:schemeClr val="hlink"/>
                </a:solidFill>
                <a:hlinkClick r:id="rId3"/>
              </a:rPr>
              <a:t>DevMarketer</a:t>
            </a:r>
            <a:r>
              <a:rPr b="1" lang="en" sz="1000"/>
              <a:t> </a:t>
            </a:r>
            <a:endParaRPr b="1" sz="1000"/>
          </a:p>
          <a:p>
            <a:pPr indent="0" lvl="0" marL="13716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851" y="1178400"/>
            <a:ext cx="7776300" cy="3522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3850" y="1178394"/>
            <a:ext cx="7776300" cy="35223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So…what are the benefits of using MVC?</a:t>
            </a:r>
            <a:endParaRPr/>
          </a:p>
        </p:txBody>
      </p:sp>
      <p:sp>
        <p:nvSpPr>
          <p:cNvPr id="236" name="Google Shape;236;p29"/>
          <p:cNvSpPr txBox="1"/>
          <p:nvPr>
            <p:ph idx="1" type="body"/>
          </p:nvPr>
        </p:nvSpPr>
        <p:spPr>
          <a:xfrm>
            <a:off x="1020975" y="1146950"/>
            <a:ext cx="7866300" cy="33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8235"/>
              <a:buChar char="●"/>
            </a:pPr>
            <a:r>
              <a:rPr lang="en" sz="1700"/>
              <a:t>Organization - easy to find different aspects of the code</a:t>
            </a:r>
            <a:endParaRPr sz="1700"/>
          </a:p>
          <a:p>
            <a:pPr indent="-32845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Group programming - different files allow for easier collaboration</a:t>
            </a:r>
            <a:endParaRPr sz="1700"/>
          </a:p>
          <a:p>
            <a:pPr indent="-32845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Modularity - easy to swap out components</a:t>
            </a:r>
            <a:endParaRPr sz="1700"/>
          </a:p>
          <a:p>
            <a:pPr indent="-32845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Reusability - easy to reuse and not have to ‘code from scratch’</a:t>
            </a:r>
            <a:endParaRPr sz="1700"/>
          </a:p>
          <a:p>
            <a:pPr indent="-32845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700"/>
              <a:t>Testing - easier to perform targeted testing if/when something goes wrong</a:t>
            </a:r>
            <a:endParaRPr sz="17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>
            <p:ph type="title"/>
          </p:nvPr>
        </p:nvSpPr>
        <p:spPr>
          <a:xfrm>
            <a:off x="1297500" y="393750"/>
            <a:ext cx="70389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Going Deeper #1</a:t>
            </a:r>
            <a:endParaRPr sz="1000"/>
          </a:p>
        </p:txBody>
      </p:sp>
      <p:sp>
        <p:nvSpPr>
          <p:cNvPr id="242" name="Google Shape;242;p30"/>
          <p:cNvSpPr txBox="1"/>
          <p:nvPr>
            <p:ph idx="1" type="body"/>
          </p:nvPr>
        </p:nvSpPr>
        <p:spPr>
          <a:xfrm>
            <a:off x="1297500" y="1194250"/>
            <a:ext cx="70389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Routes/Routers:</a:t>
            </a:r>
            <a:endParaRPr b="1" sz="1600"/>
          </a:p>
          <a:p>
            <a:pPr indent="-330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Routes map URLS to specific </a:t>
            </a:r>
            <a:r>
              <a:rPr b="1" lang="en" sz="1600" u="sng"/>
              <a:t>controller</a:t>
            </a:r>
            <a:r>
              <a:rPr b="1" lang="en" sz="1600"/>
              <a:t> </a:t>
            </a:r>
            <a:r>
              <a:rPr lang="en" sz="1600"/>
              <a:t>functions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Routes are like ‘traffic directors’, directing each request to the proper controller file and method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/>
          <p:nvPr>
            <p:ph type="title"/>
          </p:nvPr>
        </p:nvSpPr>
        <p:spPr>
          <a:xfrm>
            <a:off x="1297500" y="393750"/>
            <a:ext cx="70389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Going Deeper #1</a:t>
            </a:r>
            <a:endParaRPr sz="1000"/>
          </a:p>
        </p:txBody>
      </p:sp>
      <p:sp>
        <p:nvSpPr>
          <p:cNvPr id="248" name="Google Shape;248;p31"/>
          <p:cNvSpPr txBox="1"/>
          <p:nvPr>
            <p:ph idx="1" type="body"/>
          </p:nvPr>
        </p:nvSpPr>
        <p:spPr>
          <a:xfrm>
            <a:off x="1297500" y="946950"/>
            <a:ext cx="7038900" cy="3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Example: Route file ‘main.js’</a:t>
            </a:r>
            <a:endParaRPr sz="16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49" name="Google Shape;24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9313" y="2634038"/>
            <a:ext cx="4705350" cy="8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6500" y="1558613"/>
            <a:ext cx="3990975" cy="8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MVC, what is it?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136975"/>
            <a:ext cx="7038900" cy="33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Master Volume Control ?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Multi-Variable-</a:t>
            </a:r>
            <a:r>
              <a:rPr lang="en" sz="1600"/>
              <a:t>Calculus?</a:t>
            </a:r>
            <a:endParaRPr sz="11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Moreno Valley College? </a:t>
            </a:r>
            <a:endParaRPr sz="11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Mountain View College?</a:t>
            </a:r>
            <a:endParaRPr sz="11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Male Voice Choir?</a:t>
            </a:r>
            <a:endParaRPr sz="11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Motor Vehicle Commision?</a:t>
            </a:r>
            <a:endParaRPr sz="11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Mean/Variance/Covariance?</a:t>
            </a:r>
            <a:endParaRPr sz="11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Mid-Cap-Value?</a:t>
            </a:r>
            <a:endParaRPr sz="11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Music Video Channel?</a:t>
            </a:r>
            <a:endParaRPr sz="11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 could keep going, but…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4"/>
          <p:cNvSpPr txBox="1"/>
          <p:nvPr/>
        </p:nvSpPr>
        <p:spPr>
          <a:xfrm>
            <a:off x="1537150" y="1028700"/>
            <a:ext cx="632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4"/>
          <p:cNvSpPr txBox="1"/>
          <p:nvPr/>
        </p:nvSpPr>
        <p:spPr>
          <a:xfrm>
            <a:off x="2187450" y="4150250"/>
            <a:ext cx="4446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Nope! It’s none of these. 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2"/>
          <p:cNvSpPr txBox="1"/>
          <p:nvPr>
            <p:ph type="title"/>
          </p:nvPr>
        </p:nvSpPr>
        <p:spPr>
          <a:xfrm>
            <a:off x="1297500" y="393750"/>
            <a:ext cx="70389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Going Deeper #2</a:t>
            </a:r>
            <a:endParaRPr sz="1000"/>
          </a:p>
        </p:txBody>
      </p:sp>
      <p:sp>
        <p:nvSpPr>
          <p:cNvPr id="256" name="Google Shape;256;p32"/>
          <p:cNvSpPr txBox="1"/>
          <p:nvPr>
            <p:ph idx="1" type="body"/>
          </p:nvPr>
        </p:nvSpPr>
        <p:spPr>
          <a:xfrm>
            <a:off x="1297500" y="1194250"/>
            <a:ext cx="70389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Mongoose/Schema’s:</a:t>
            </a:r>
            <a:endParaRPr b="1" sz="1600"/>
          </a:p>
          <a:p>
            <a:pPr indent="-3302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Mongoose is an </a:t>
            </a:r>
            <a:r>
              <a:rPr b="1" lang="en" sz="1600"/>
              <a:t>O</a:t>
            </a:r>
            <a:r>
              <a:rPr lang="en" sz="1600"/>
              <a:t>bject </a:t>
            </a:r>
            <a:r>
              <a:rPr b="1" lang="en" sz="1600"/>
              <a:t>D</a:t>
            </a:r>
            <a:r>
              <a:rPr lang="en" sz="1600"/>
              <a:t>ata </a:t>
            </a:r>
            <a:r>
              <a:rPr b="1" lang="en" sz="1600"/>
              <a:t>M</a:t>
            </a:r>
            <a:r>
              <a:rPr lang="en" sz="1600"/>
              <a:t>odeling (ODM) library for MongoDB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Provides a way to ‘model’ data by way of a ‘</a:t>
            </a:r>
            <a:r>
              <a:rPr b="1" lang="en" sz="1600"/>
              <a:t>schema’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Schema’s define the structure of a Mongo document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They are document data structure, akin to a template or </a:t>
            </a:r>
            <a:r>
              <a:rPr lang="en" sz="1600"/>
              <a:t>blueprint</a:t>
            </a:r>
            <a:r>
              <a:rPr lang="en" sz="1600"/>
              <a:t> for what goes into the database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Schema’s are typically what you would find in a ‘</a:t>
            </a:r>
            <a:r>
              <a:rPr lang="en" sz="1600" u="sng"/>
              <a:t>Model’</a:t>
            </a:r>
            <a:r>
              <a:rPr lang="en" sz="1600"/>
              <a:t> folder, per the MVC structure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Often multiple model files/schema’s for a project</a:t>
            </a:r>
            <a:endParaRPr sz="16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3"/>
          <p:cNvSpPr txBox="1"/>
          <p:nvPr>
            <p:ph type="title"/>
          </p:nvPr>
        </p:nvSpPr>
        <p:spPr>
          <a:xfrm>
            <a:off x="1297500" y="393750"/>
            <a:ext cx="70389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Going Deeper #2</a:t>
            </a:r>
            <a:endParaRPr sz="1000"/>
          </a:p>
        </p:txBody>
      </p:sp>
      <p:sp>
        <p:nvSpPr>
          <p:cNvPr id="262" name="Google Shape;262;p33"/>
          <p:cNvSpPr txBox="1"/>
          <p:nvPr>
            <p:ph idx="1" type="body"/>
          </p:nvPr>
        </p:nvSpPr>
        <p:spPr>
          <a:xfrm>
            <a:off x="1297500" y="946950"/>
            <a:ext cx="7038900" cy="3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Example: Model file &amp; </a:t>
            </a:r>
            <a:r>
              <a:rPr b="1" lang="en" sz="1600"/>
              <a:t>Mongoose Schema </a:t>
            </a:r>
            <a:endParaRPr sz="16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63" name="Google Shape;26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2700" y="1690025"/>
            <a:ext cx="4038600" cy="26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recap!</a:t>
            </a:r>
            <a:endParaRPr/>
          </a:p>
        </p:txBody>
      </p:sp>
      <p:sp>
        <p:nvSpPr>
          <p:cNvPr id="269" name="Google Shape;269;p34"/>
          <p:cNvSpPr txBox="1"/>
          <p:nvPr>
            <p:ph idx="1" type="body"/>
          </p:nvPr>
        </p:nvSpPr>
        <p:spPr>
          <a:xfrm>
            <a:off x="1297500" y="1194250"/>
            <a:ext cx="70389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MVC </a:t>
            </a:r>
            <a:r>
              <a:rPr lang="en" sz="1600"/>
              <a:t>is an </a:t>
            </a:r>
            <a:r>
              <a:rPr b="1" lang="en" sz="1600"/>
              <a:t>architectural paradigm</a:t>
            </a:r>
            <a:r>
              <a:rPr lang="en" sz="1600"/>
              <a:t> for </a:t>
            </a:r>
            <a:r>
              <a:rPr lang="en" sz="1600" u="sng"/>
              <a:t>PROGRAMMING!!!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MVC </a:t>
            </a:r>
            <a:r>
              <a:rPr lang="en" sz="1600"/>
              <a:t>stands for =&gt; </a:t>
            </a:r>
            <a:r>
              <a:rPr b="1" lang="en" sz="1600"/>
              <a:t>Model-View-Controller</a:t>
            </a:r>
            <a:endParaRPr b="1" sz="1600"/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is a way of </a:t>
            </a:r>
            <a:r>
              <a:rPr b="1" lang="en" sz="1500" u="sng"/>
              <a:t>structuring</a:t>
            </a:r>
            <a:r>
              <a:rPr b="1" lang="en" sz="1500"/>
              <a:t> </a:t>
            </a:r>
            <a:r>
              <a:rPr lang="en" sz="1500"/>
              <a:t>web applications</a:t>
            </a:r>
            <a:endParaRPr sz="12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is </a:t>
            </a:r>
            <a:r>
              <a:rPr b="1" lang="en" sz="1500" u="sng"/>
              <a:t>NOT</a:t>
            </a:r>
            <a:r>
              <a:rPr lang="en" sz="1500"/>
              <a:t> a framework</a:t>
            </a:r>
            <a:endParaRPr sz="15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It is USED by many existing frameworks available and in use today</a:t>
            </a:r>
            <a:endParaRPr sz="12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Designed in the late 70’s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recap!</a:t>
            </a:r>
            <a:endParaRPr/>
          </a:p>
        </p:txBody>
      </p:sp>
      <p:sp>
        <p:nvSpPr>
          <p:cNvPr id="275" name="Google Shape;275;p35"/>
          <p:cNvSpPr txBox="1"/>
          <p:nvPr>
            <p:ph idx="1" type="body"/>
          </p:nvPr>
        </p:nvSpPr>
        <p:spPr>
          <a:xfrm>
            <a:off x="1297500" y="917050"/>
            <a:ext cx="7038900" cy="39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2"/>
                </a:solidFill>
              </a:rPr>
              <a:t>	</a:t>
            </a:r>
            <a:r>
              <a:rPr b="1" lang="en" sz="2300" u="sng"/>
              <a:t>MODEL - VIEW - CONTROLLER </a:t>
            </a:r>
            <a:endParaRPr b="1"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solidFill>
                  <a:schemeClr val="accent2"/>
                </a:solidFill>
              </a:rPr>
              <a:t>Model </a:t>
            </a:r>
            <a:r>
              <a:rPr b="1" lang="en" sz="1500"/>
              <a:t>=&gt; Database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solidFill>
                  <a:schemeClr val="accent2"/>
                </a:solidFill>
              </a:rPr>
              <a:t>View</a:t>
            </a:r>
            <a:r>
              <a:rPr b="1" lang="en" sz="1500"/>
              <a:t> =&gt; Client/User-Side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>
                <a:solidFill>
                  <a:schemeClr val="accent2"/>
                </a:solidFill>
              </a:rPr>
              <a:t>Controller</a:t>
            </a:r>
            <a:r>
              <a:rPr b="1" lang="en" sz="1500"/>
              <a:t> =&gt; Server</a:t>
            </a:r>
            <a:endParaRPr b="1"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recap!</a:t>
            </a:r>
            <a:endParaRPr/>
          </a:p>
        </p:txBody>
      </p:sp>
      <p:sp>
        <p:nvSpPr>
          <p:cNvPr id="281" name="Google Shape;281;p36"/>
          <p:cNvSpPr txBox="1"/>
          <p:nvPr>
            <p:ph idx="1" type="body"/>
          </p:nvPr>
        </p:nvSpPr>
        <p:spPr>
          <a:xfrm>
            <a:off x="1297500" y="917050"/>
            <a:ext cx="7038900" cy="39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2"/>
                </a:solidFill>
              </a:rPr>
              <a:t>	</a:t>
            </a:r>
            <a:r>
              <a:rPr b="1" lang="en" sz="2300" u="sng"/>
              <a:t>MODEL - VIEW - CONTROLLER </a:t>
            </a:r>
            <a:endParaRPr b="1" sz="1500"/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are writing code that is related to the </a:t>
            </a:r>
            <a:r>
              <a:rPr lang="en" sz="1500" u="sng"/>
              <a:t>Database</a:t>
            </a:r>
            <a:r>
              <a:rPr lang="en" sz="1500"/>
              <a:t>: it goes in the </a:t>
            </a:r>
            <a:r>
              <a:rPr b="1" lang="en" sz="1600">
                <a:solidFill>
                  <a:schemeClr val="accent2"/>
                </a:solidFill>
              </a:rPr>
              <a:t>Model</a:t>
            </a:r>
            <a:endParaRPr b="1" sz="1600">
              <a:solidFill>
                <a:schemeClr val="accent2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If </a:t>
            </a:r>
            <a:r>
              <a:rPr lang="en" sz="1500"/>
              <a:t>If you are writing code that outputs </a:t>
            </a:r>
            <a:r>
              <a:rPr lang="en" sz="1500" u="sng"/>
              <a:t>Front-End</a:t>
            </a:r>
            <a:r>
              <a:rPr lang="en" sz="1500"/>
              <a:t> visible content: then it’s </a:t>
            </a:r>
            <a:r>
              <a:rPr b="1" lang="en" sz="1600">
                <a:solidFill>
                  <a:schemeClr val="accent2"/>
                </a:solidFill>
              </a:rPr>
              <a:t>View</a:t>
            </a:r>
            <a:endParaRPr sz="1600">
              <a:solidFill>
                <a:schemeClr val="accent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are writing code that relates to the </a:t>
            </a:r>
            <a:r>
              <a:rPr lang="en" sz="1500" u="sng"/>
              <a:t>Server</a:t>
            </a:r>
            <a:r>
              <a:rPr lang="en" sz="1500"/>
              <a:t>: that’s the </a:t>
            </a:r>
            <a:r>
              <a:rPr b="1" lang="en" sz="1600">
                <a:solidFill>
                  <a:schemeClr val="accent2"/>
                </a:solidFill>
              </a:rPr>
              <a:t>Controller</a:t>
            </a:r>
            <a:endParaRPr b="1" sz="15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7"/>
          <p:cNvSpPr txBox="1"/>
          <p:nvPr>
            <p:ph idx="1" type="body"/>
          </p:nvPr>
        </p:nvSpPr>
        <p:spPr>
          <a:xfrm>
            <a:off x="2535450" y="1921500"/>
            <a:ext cx="4073100" cy="1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25"/>
              <a:t>The End</a:t>
            </a:r>
            <a:endParaRPr sz="3625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MVC, what is it?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194250"/>
            <a:ext cx="7038900" cy="3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MVC </a:t>
            </a:r>
            <a:r>
              <a:rPr lang="en" sz="1600"/>
              <a:t>is an </a:t>
            </a:r>
            <a:r>
              <a:rPr b="1" lang="en" sz="1600"/>
              <a:t>architectural paradigm</a:t>
            </a:r>
            <a:r>
              <a:rPr lang="en" sz="1600"/>
              <a:t> for </a:t>
            </a:r>
            <a:r>
              <a:rPr lang="en" sz="1600" u="sng"/>
              <a:t>PROGRAMMING!!!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MVC </a:t>
            </a:r>
            <a:r>
              <a:rPr lang="en" sz="1600"/>
              <a:t>stands for =&gt; </a:t>
            </a:r>
            <a:r>
              <a:rPr b="1" lang="en" sz="1600">
                <a:solidFill>
                  <a:schemeClr val="accent2"/>
                </a:solidFill>
              </a:rPr>
              <a:t>Model-View-Controller</a:t>
            </a:r>
            <a:endParaRPr b="1" sz="1600">
              <a:solidFill>
                <a:schemeClr val="accent2"/>
              </a:solidFill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is a way of </a:t>
            </a:r>
            <a:r>
              <a:rPr b="1" lang="en" sz="1500" u="sng"/>
              <a:t>structuring</a:t>
            </a:r>
            <a:r>
              <a:rPr b="1" lang="en" sz="1500"/>
              <a:t> </a:t>
            </a:r>
            <a:r>
              <a:rPr lang="en" sz="1500"/>
              <a:t>web applications</a:t>
            </a:r>
            <a:endParaRPr sz="12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is </a:t>
            </a:r>
            <a:r>
              <a:rPr b="1" lang="en" sz="1500" u="sng"/>
              <a:t>NOT</a:t>
            </a:r>
            <a:r>
              <a:rPr lang="en" sz="1500"/>
              <a:t> a framework</a:t>
            </a:r>
            <a:endParaRPr sz="15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It is USED by many existing frameworks available and in use today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Express, Ruby on Rails, Laravel, Angular, Flask, etc, etc, etc, etc. </a:t>
            </a:r>
            <a:endParaRPr sz="12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Designed in the late 70’s</a:t>
            </a:r>
            <a:endParaRPr sz="15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different time in history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Ok…but what does that mean?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1297500" y="1146950"/>
            <a:ext cx="7038900" cy="33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“</a:t>
            </a:r>
            <a:r>
              <a:rPr b="1" lang="en" sz="1700">
                <a:solidFill>
                  <a:schemeClr val="accent2"/>
                </a:solidFill>
              </a:rPr>
              <a:t>Architectural paradigm</a:t>
            </a:r>
            <a:r>
              <a:rPr b="1" lang="en" sz="1700"/>
              <a:t>”:  </a:t>
            </a:r>
            <a:endParaRPr b="1" sz="1700"/>
          </a:p>
          <a:p>
            <a:pPr indent="-3238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 way of consistently setting up projects such that developers can quickly understand and navigate the folder and file structure to find a particular aspect of the code</a:t>
            </a:r>
            <a:endParaRPr sz="14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Instead of having everything in one large and confusing file, it is broken up into separate more manageable pieces!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Ok…but what does that mean…in ENGLISH?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1297500" y="1146950"/>
            <a:ext cx="7038900" cy="33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“</a:t>
            </a:r>
            <a:r>
              <a:rPr b="1" lang="en" sz="1700">
                <a:solidFill>
                  <a:schemeClr val="accent2"/>
                </a:solidFill>
              </a:rPr>
              <a:t>A</a:t>
            </a:r>
            <a:r>
              <a:rPr b="1" lang="en" sz="1700">
                <a:solidFill>
                  <a:schemeClr val="accent2"/>
                </a:solidFill>
              </a:rPr>
              <a:t>rchitectural paradigm</a:t>
            </a:r>
            <a:r>
              <a:rPr b="1" lang="en" sz="1700"/>
              <a:t>”:  </a:t>
            </a:r>
            <a:endParaRPr b="1" sz="17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</a:t>
            </a:r>
            <a:r>
              <a:rPr lang="en" sz="1500"/>
              <a:t>asically a way of describing the </a:t>
            </a:r>
            <a:r>
              <a:rPr lang="en" sz="1500" u="sng"/>
              <a:t>file structure</a:t>
            </a:r>
            <a:r>
              <a:rPr lang="en" sz="1500"/>
              <a:t> </a:t>
            </a:r>
            <a:r>
              <a:rPr b="1" lang="en" sz="1500"/>
              <a:t>AND </a:t>
            </a:r>
            <a:r>
              <a:rPr lang="en" sz="1500" u="sng"/>
              <a:t>what</a:t>
            </a:r>
            <a:r>
              <a:rPr lang="en" sz="1500"/>
              <a:t> </a:t>
            </a:r>
            <a:r>
              <a:rPr lang="en" sz="1500"/>
              <a:t>should be in each file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is how the </a:t>
            </a:r>
            <a:r>
              <a:rPr lang="en" sz="1500"/>
              <a:t>project</a:t>
            </a:r>
            <a:r>
              <a:rPr lang="en" sz="1500"/>
              <a:t> is </a:t>
            </a:r>
            <a:r>
              <a:rPr b="1" lang="en" sz="1500" u="sng"/>
              <a:t>ORGANIZED</a:t>
            </a:r>
            <a:r>
              <a:rPr lang="en" sz="1500"/>
              <a:t> into different files and folders</a:t>
            </a:r>
            <a:endParaRPr sz="15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Ok…starting to make a bit of sense…</a:t>
            </a:r>
            <a:endParaRPr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1052550" y="1194250"/>
            <a:ext cx="7038900" cy="32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GREAT! Let’s go a bit deeper </a:t>
            </a:r>
            <a:r>
              <a:rPr lang="en" sz="1400"/>
              <a:t>into what each role of the MVC acronym represents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300" u="sng"/>
              <a:t>MODEL - VIEW - CONTROLLER </a:t>
            </a:r>
            <a:endParaRPr b="1" sz="2300" u="sng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0525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300" u="sng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MODEL</a:t>
            </a:r>
            <a:r>
              <a:rPr b="1" lang="en" sz="23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300">
                <a:latin typeface="Lato"/>
                <a:ea typeface="Lato"/>
                <a:cs typeface="Lato"/>
                <a:sym typeface="Lato"/>
              </a:rPr>
              <a:t>- VIEW - CONTROLLER 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307850"/>
            <a:ext cx="7038900" cy="3623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2"/>
                </a:solidFill>
              </a:rPr>
              <a:t>MODEL</a:t>
            </a:r>
            <a:r>
              <a:rPr b="1" lang="en" sz="1500"/>
              <a:t>: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	The ‘MODEL’ component of the MVC architecture represents anything that interacts with your you </a:t>
            </a:r>
            <a:r>
              <a:rPr b="1" lang="en" sz="1500"/>
              <a:t>data</a:t>
            </a:r>
            <a:r>
              <a:rPr lang="en" sz="1500"/>
              <a:t>, i.e, your </a:t>
            </a:r>
            <a:r>
              <a:rPr b="1" lang="en" sz="1500"/>
              <a:t>DATABASE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The ‘Model’, or Model files, are responsible for actions such as:</a:t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Adding and retrieving items from a Database (either </a:t>
            </a:r>
            <a:r>
              <a:rPr b="1" lang="en" sz="1500">
                <a:solidFill>
                  <a:schemeClr val="accent2"/>
                </a:solidFill>
              </a:rPr>
              <a:t>to</a:t>
            </a:r>
            <a:r>
              <a:rPr b="1" lang="en" sz="1500"/>
              <a:t> </a:t>
            </a:r>
            <a:r>
              <a:rPr lang="en" sz="1500"/>
              <a:t>or </a:t>
            </a:r>
            <a:r>
              <a:rPr b="1" lang="en" sz="1500">
                <a:solidFill>
                  <a:schemeClr val="accent2"/>
                </a:solidFill>
              </a:rPr>
              <a:t>from</a:t>
            </a:r>
            <a:r>
              <a:rPr b="1" lang="en" sz="1500"/>
              <a:t> </a:t>
            </a:r>
            <a:r>
              <a:rPr lang="en" sz="1500"/>
              <a:t>the database)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Processing data </a:t>
            </a:r>
            <a:r>
              <a:rPr b="1" lang="en" sz="1500"/>
              <a:t>to</a:t>
            </a:r>
            <a:r>
              <a:rPr lang="en" sz="1500"/>
              <a:t> or </a:t>
            </a:r>
            <a:r>
              <a:rPr b="1" lang="en" sz="1500"/>
              <a:t>from</a:t>
            </a:r>
            <a:r>
              <a:rPr lang="en" sz="1500"/>
              <a:t> the database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is connected to the DB and pulls info from the DB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only speaks with the </a:t>
            </a:r>
            <a:r>
              <a:rPr b="1" lang="en" sz="1500" u="sng"/>
              <a:t>Controller</a:t>
            </a:r>
            <a:r>
              <a:rPr lang="en" sz="1500"/>
              <a:t> (we’ll get to that one)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10525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300" u="sng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MODEL</a:t>
            </a:r>
            <a:r>
              <a:rPr b="1" lang="en" sz="23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300">
                <a:latin typeface="Lato"/>
                <a:ea typeface="Lato"/>
                <a:cs typeface="Lato"/>
                <a:sym typeface="Lato"/>
              </a:rPr>
              <a:t>- VIEW - CONTROLLER </a:t>
            </a:r>
            <a:endParaRPr/>
          </a:p>
        </p:txBody>
      </p:sp>
      <p:sp>
        <p:nvSpPr>
          <p:cNvPr id="179" name="Google Shape;179;p20"/>
          <p:cNvSpPr txBox="1"/>
          <p:nvPr>
            <p:ph idx="1" type="body"/>
          </p:nvPr>
        </p:nvSpPr>
        <p:spPr>
          <a:xfrm>
            <a:off x="1297500" y="1307850"/>
            <a:ext cx="7038900" cy="3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2"/>
                </a:solidFill>
              </a:rPr>
              <a:t>MODEL</a:t>
            </a:r>
            <a:r>
              <a:rPr b="1" lang="en" sz="1500"/>
              <a:t>:</a:t>
            </a:r>
            <a:endParaRPr b="1" sz="15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Remember: 	</a:t>
            </a:r>
            <a:r>
              <a:rPr b="1" lang="en" sz="1600"/>
              <a:t>MODEL =&gt; Database</a:t>
            </a:r>
            <a:endParaRPr b="1" sz="16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Pro-gamer tip for remembering: </a:t>
            </a:r>
            <a:endParaRPr b="1"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b="1" lang="en" sz="1500">
                <a:solidFill>
                  <a:schemeClr val="accent2"/>
                </a:solidFill>
              </a:rPr>
              <a:t>M</a:t>
            </a:r>
            <a:r>
              <a:rPr b="1" lang="en" sz="1500"/>
              <a:t>odel</a:t>
            </a:r>
            <a:r>
              <a:rPr lang="en" sz="1500"/>
              <a:t> starts with the letter ‘</a:t>
            </a:r>
            <a:r>
              <a:rPr b="1" lang="en" sz="1500">
                <a:solidFill>
                  <a:schemeClr val="accent2"/>
                </a:solidFill>
              </a:rPr>
              <a:t>M</a:t>
            </a:r>
            <a:r>
              <a:rPr b="1" lang="en" sz="1500"/>
              <a:t>’</a:t>
            </a:r>
            <a:r>
              <a:rPr lang="en" sz="1500"/>
              <a:t>, just like the popular </a:t>
            </a:r>
            <a:r>
              <a:rPr lang="en" sz="1500" u="sng"/>
              <a:t>database</a:t>
            </a:r>
            <a:r>
              <a:rPr lang="en" sz="1500"/>
              <a:t> program </a:t>
            </a:r>
            <a:r>
              <a:rPr b="1" lang="en" sz="1500">
                <a:solidFill>
                  <a:schemeClr val="accent2"/>
                </a:solidFill>
              </a:rPr>
              <a:t>M</a:t>
            </a:r>
            <a:r>
              <a:rPr b="1" lang="en" sz="1500"/>
              <a:t>ongoDB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10525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MODEL</a:t>
            </a:r>
            <a:r>
              <a:rPr b="1" lang="en" sz="23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300">
                <a:latin typeface="Lato"/>
                <a:ea typeface="Lato"/>
                <a:cs typeface="Lato"/>
                <a:sym typeface="Lato"/>
              </a:rPr>
              <a:t>- </a:t>
            </a:r>
            <a:r>
              <a:rPr b="1" lang="en" sz="2300" u="sng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VIEW</a:t>
            </a:r>
            <a:r>
              <a:rPr b="1" lang="en" sz="23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300">
                <a:latin typeface="Lato"/>
                <a:ea typeface="Lato"/>
                <a:cs typeface="Lato"/>
                <a:sym typeface="Lato"/>
              </a:rPr>
              <a:t>- CONTROLLER </a:t>
            </a:r>
            <a:endParaRPr/>
          </a:p>
        </p:txBody>
      </p:sp>
      <p:sp>
        <p:nvSpPr>
          <p:cNvPr id="185" name="Google Shape;185;p21"/>
          <p:cNvSpPr txBox="1"/>
          <p:nvPr>
            <p:ph idx="1" type="body"/>
          </p:nvPr>
        </p:nvSpPr>
        <p:spPr>
          <a:xfrm>
            <a:off x="1297500" y="1307850"/>
            <a:ext cx="7393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2"/>
                </a:solidFill>
              </a:rPr>
              <a:t>VIEW</a:t>
            </a:r>
            <a:r>
              <a:rPr b="1" lang="en" sz="1500"/>
              <a:t>: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	The ‘VIEW’ component of the MVC architecture represents anything that the </a:t>
            </a:r>
            <a:r>
              <a:rPr b="1" lang="en" sz="1500"/>
              <a:t>CLIENT/USER</a:t>
            </a:r>
            <a:r>
              <a:rPr lang="en" sz="1500"/>
              <a:t> will </a:t>
            </a:r>
            <a:r>
              <a:rPr lang="en" sz="1500"/>
              <a:t>see. It is related to the </a:t>
            </a:r>
            <a:r>
              <a:rPr b="1" lang="en" sz="1500"/>
              <a:t>FRONT-END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The ‘View’, or View files, are essentially what:</a:t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Displays info to the USER, usually via a templating language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It is the only thing the USER ever sees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The Controller and Model are all ‘behind the scenes’ 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Can be thought of as good old fashioned HTML/CSS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LISTENS to the </a:t>
            </a:r>
            <a:r>
              <a:rPr b="1" lang="en" sz="1400" u="sng"/>
              <a:t>CONTROLLER</a:t>
            </a:r>
            <a:r>
              <a:rPr lang="en" sz="1400"/>
              <a:t> but does </a:t>
            </a:r>
            <a:r>
              <a:rPr b="1" lang="en" sz="1400"/>
              <a:t>not</a:t>
            </a:r>
            <a:r>
              <a:rPr lang="en" sz="1400"/>
              <a:t> interact with the </a:t>
            </a:r>
            <a:r>
              <a:rPr b="1" lang="en" sz="1400"/>
              <a:t>Model</a:t>
            </a:r>
            <a:endParaRPr b="1"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Remember, the MODEL is related to the Database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